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119FF-39A8-4E80-B2DB-99697B1C7CF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EB23F-8637-44EB-BA21-34BD983E2C3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B23F-8637-44EB-BA21-34BD983E2C30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37A61D-8E4D-4AE9-B256-F63DA8AC0DC4}" type="datetimeFigureOut">
              <a:rPr lang="en-CA" smtClean="0"/>
              <a:t>07/11/2012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909685-81E9-4853-BE6A-A168C300F5C1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9600" dirty="0" smtClean="0"/>
              <a:t>Poetry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Imagery</a:t>
            </a:r>
            <a:endParaRPr lang="en-CA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sz="2400" dirty="0" smtClean="0"/>
              <a:t>-brings reader into poem</a:t>
            </a:r>
          </a:p>
          <a:p>
            <a:endParaRPr lang="en-CA" sz="2400" dirty="0" smtClean="0"/>
          </a:p>
          <a:p>
            <a:r>
              <a:rPr lang="en-CA" sz="2400" dirty="0" smtClean="0"/>
              <a:t>-uses descriptions and emotions to create a picture in the reader’s mind 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63888" y="273051"/>
            <a:ext cx="5122912" cy="2363861"/>
          </a:xfrm>
        </p:spPr>
        <p:txBody>
          <a:bodyPr>
            <a:noAutofit/>
          </a:bodyPr>
          <a:lstStyle/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4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r>
              <a:rPr lang="en-CA" sz="2000" i="1" dirty="0" smtClean="0"/>
              <a:t>		</a:t>
            </a:r>
            <a:r>
              <a:rPr lang="en-CA" sz="2000" i="1" dirty="0" smtClean="0">
                <a:solidFill>
                  <a:srgbClr val="FFC000"/>
                </a:solidFill>
              </a:rPr>
              <a:t>A </a:t>
            </a:r>
            <a:r>
              <a:rPr lang="en-CA" sz="2000" i="1" dirty="0" smtClean="0">
                <a:solidFill>
                  <a:srgbClr val="FFC000"/>
                </a:solidFill>
              </a:rPr>
              <a:t>host, of golden daffodils;</a:t>
            </a:r>
          </a:p>
          <a:p>
            <a:endParaRPr lang="en-CA" sz="2000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CA" sz="2000" i="1" dirty="0" smtClean="0">
                <a:solidFill>
                  <a:srgbClr val="FFC000"/>
                </a:solidFill>
              </a:rPr>
              <a:t>		Beside </a:t>
            </a:r>
            <a:r>
              <a:rPr lang="en-CA" sz="2000" i="1" dirty="0" smtClean="0">
                <a:solidFill>
                  <a:srgbClr val="FFC000"/>
                </a:solidFill>
              </a:rPr>
              <a:t>the lake, beneath the trees,</a:t>
            </a:r>
          </a:p>
          <a:p>
            <a:endParaRPr lang="en-CA" sz="2000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CA" sz="2000" i="1" dirty="0" smtClean="0">
                <a:solidFill>
                  <a:srgbClr val="FFC000"/>
                </a:solidFill>
              </a:rPr>
              <a:t>		Fluttering </a:t>
            </a:r>
            <a:r>
              <a:rPr lang="en-CA" sz="2000" i="1" dirty="0" smtClean="0">
                <a:solidFill>
                  <a:srgbClr val="FFC000"/>
                </a:solidFill>
              </a:rPr>
              <a:t>and dancing in the breeze.</a:t>
            </a:r>
          </a:p>
          <a:p>
            <a:endParaRPr lang="en-CA" sz="2000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CA" sz="2000" i="1" dirty="0" smtClean="0">
                <a:solidFill>
                  <a:srgbClr val="FFC000"/>
                </a:solidFill>
              </a:rPr>
              <a:t>		Continuous </a:t>
            </a:r>
            <a:r>
              <a:rPr lang="en-CA" sz="2000" i="1" dirty="0" smtClean="0">
                <a:solidFill>
                  <a:srgbClr val="FFC000"/>
                </a:solidFill>
              </a:rPr>
              <a:t>as the stars that shine</a:t>
            </a:r>
          </a:p>
          <a:p>
            <a:endParaRPr lang="en-CA" sz="2000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CA" sz="2000" i="1" dirty="0" smtClean="0">
                <a:solidFill>
                  <a:srgbClr val="FFC000"/>
                </a:solidFill>
              </a:rPr>
              <a:t>		And </a:t>
            </a:r>
            <a:r>
              <a:rPr lang="en-CA" sz="2000" i="1" dirty="0" smtClean="0">
                <a:solidFill>
                  <a:srgbClr val="FFC000"/>
                </a:solidFill>
              </a:rPr>
              <a:t>twinkle on the Milky Way</a:t>
            </a:r>
            <a:endParaRPr lang="en-CA" sz="2000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32655"/>
            <a:ext cx="4896544" cy="2520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8000" dirty="0" smtClean="0"/>
              <a:t>Lyric</a:t>
            </a:r>
            <a:endParaRPr lang="en-CA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-in the form of a song</a:t>
            </a:r>
          </a:p>
          <a:p>
            <a:endParaRPr lang="en-CA" sz="2800" dirty="0" smtClean="0"/>
          </a:p>
          <a:p>
            <a:r>
              <a:rPr lang="en-CA" sz="2800" dirty="0" smtClean="0"/>
              <a:t>-usually done with music</a:t>
            </a:r>
          </a:p>
          <a:p>
            <a:endParaRPr lang="en-CA" sz="2800" dirty="0" smtClean="0"/>
          </a:p>
          <a:p>
            <a:r>
              <a:rPr lang="en-CA" sz="2800" dirty="0" smtClean="0"/>
              <a:t>-in Shakespeare Lyric refers to Odes and Sonnets 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i="1" dirty="0" smtClean="0">
                <a:solidFill>
                  <a:srgbClr val="00B0F0"/>
                </a:solidFill>
              </a:rPr>
              <a:t>B.E.P. Where is the Love?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Madness </a:t>
            </a:r>
            <a:r>
              <a:rPr lang="en-CA" dirty="0" smtClean="0">
                <a:solidFill>
                  <a:srgbClr val="00B0F0"/>
                </a:solidFill>
              </a:rPr>
              <a:t>is what you demonstrate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And that's exactly how anger works and operates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Man, you gotta have love just to set it </a:t>
            </a:r>
            <a:r>
              <a:rPr lang="en-CA" dirty="0" smtClean="0">
                <a:solidFill>
                  <a:srgbClr val="00B0F0"/>
                </a:solidFill>
              </a:rPr>
              <a:t>straight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Take </a:t>
            </a:r>
            <a:r>
              <a:rPr lang="en-CA" dirty="0" smtClean="0">
                <a:solidFill>
                  <a:srgbClr val="00B0F0"/>
                </a:solidFill>
              </a:rPr>
              <a:t>control of your mind and meditate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Let your soul gravitate to the love, y'all, y'all</a:t>
            </a:r>
          </a:p>
          <a:p>
            <a:endParaRPr lang="en-CA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People killin', people dyin'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Children hurt and you hear them cryin'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Can you practice what you preach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And would you turn the other cheek</a:t>
            </a:r>
          </a:p>
          <a:p>
            <a:endParaRPr lang="en-CA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Father, Father, Father help us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Send some guidance from above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Cause </a:t>
            </a:r>
            <a:r>
              <a:rPr lang="en-CA" dirty="0" smtClean="0">
                <a:solidFill>
                  <a:srgbClr val="00B0F0"/>
                </a:solidFill>
              </a:rPr>
              <a:t>people got me, got me questionin'</a:t>
            </a:r>
          </a:p>
          <a:p>
            <a:pPr>
              <a:buNone/>
            </a:pPr>
            <a:r>
              <a:rPr lang="en-CA" dirty="0" smtClean="0">
                <a:solidFill>
                  <a:srgbClr val="00B0F0"/>
                </a:solidFill>
              </a:rPr>
              <a:t>Where is the love (Love)</a:t>
            </a:r>
            <a:endParaRPr lang="en-C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do you think about when you hear the word Poetry?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Poetry is...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- from the heart, the truth</a:t>
            </a:r>
          </a:p>
          <a:p>
            <a:r>
              <a:rPr lang="en-CA" sz="3200" dirty="0" smtClean="0"/>
              <a:t>-can be emotional</a:t>
            </a:r>
          </a:p>
          <a:p>
            <a:r>
              <a:rPr lang="en-CA" sz="3200" dirty="0" smtClean="0"/>
              <a:t>-has different messages</a:t>
            </a:r>
          </a:p>
          <a:p>
            <a:r>
              <a:rPr lang="en-CA" sz="3200" dirty="0" smtClean="0"/>
              <a:t>-has many forms and styles</a:t>
            </a:r>
          </a:p>
          <a:p>
            <a:r>
              <a:rPr lang="en-CA" sz="3200" dirty="0" smtClean="0"/>
              <a:t>-is not always boring</a:t>
            </a:r>
          </a:p>
          <a:p>
            <a:r>
              <a:rPr lang="en-CA" sz="3200" dirty="0" smtClean="0"/>
              <a:t>-can be fun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Types of Poetry...</a:t>
            </a:r>
            <a:endParaRPr lang="en-C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2400" dirty="0" smtClean="0"/>
              <a:t>-Haiku</a:t>
            </a:r>
          </a:p>
          <a:p>
            <a:r>
              <a:rPr lang="en-CA" sz="2400" dirty="0" smtClean="0"/>
              <a:t>-Limerick</a:t>
            </a:r>
          </a:p>
          <a:p>
            <a:r>
              <a:rPr lang="en-CA" sz="2400" dirty="0" smtClean="0"/>
              <a:t>-Couplet</a:t>
            </a:r>
          </a:p>
          <a:p>
            <a:r>
              <a:rPr lang="en-CA" sz="2400" dirty="0" smtClean="0"/>
              <a:t>-Rhymes</a:t>
            </a:r>
          </a:p>
          <a:p>
            <a:r>
              <a:rPr lang="en-CA" sz="2400" dirty="0" smtClean="0"/>
              <a:t>-Free Verse</a:t>
            </a:r>
          </a:p>
          <a:p>
            <a:r>
              <a:rPr lang="en-CA" sz="2400" dirty="0" smtClean="0"/>
              <a:t>-Imagery </a:t>
            </a:r>
          </a:p>
          <a:p>
            <a:r>
              <a:rPr lang="en-CA" sz="2400" dirty="0" smtClean="0"/>
              <a:t>-Lyric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5" name="Content Placeholder 4" descr="shakespeare_guid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1" y="720964"/>
            <a:ext cx="4604855" cy="5372331"/>
          </a:xfrm>
        </p:spPr>
      </p:pic>
      <p:sp>
        <p:nvSpPr>
          <p:cNvPr id="6" name="TextBox 5"/>
          <p:cNvSpPr txBox="1"/>
          <p:nvPr/>
        </p:nvSpPr>
        <p:spPr>
          <a:xfrm>
            <a:off x="4211960" y="6093296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William Shakespeare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200" dirty="0" smtClean="0"/>
              <a:t>Haiku</a:t>
            </a:r>
            <a:endParaRPr lang="en-CA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-made up of three lines that DO NOT rhyme</a:t>
            </a:r>
          </a:p>
          <a:p>
            <a:endParaRPr lang="en-CA" sz="2400" dirty="0" smtClean="0"/>
          </a:p>
          <a:p>
            <a:r>
              <a:rPr lang="en-CA" sz="2400" dirty="0" smtClean="0"/>
              <a:t>-5,7,5 syllable pattern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solidFill>
                  <a:srgbClr val="C00000"/>
                </a:solidFill>
              </a:rPr>
              <a:t>5</a:t>
            </a:r>
            <a:r>
              <a:rPr lang="en-CA" dirty="0" smtClean="0">
                <a:solidFill>
                  <a:srgbClr val="FFC000"/>
                </a:solidFill>
              </a:rPr>
              <a:t> May </a:t>
            </a:r>
            <a:r>
              <a:rPr lang="en-CA" dirty="0" smtClean="0">
                <a:solidFill>
                  <a:srgbClr val="FFC000"/>
                </a:solidFill>
              </a:rPr>
              <a:t>this day be filled</a:t>
            </a:r>
          </a:p>
          <a:p>
            <a:pPr>
              <a:buNone/>
            </a:pPr>
            <a:r>
              <a:rPr lang="en-CA" dirty="0" smtClean="0">
                <a:solidFill>
                  <a:srgbClr val="C00000"/>
                </a:solidFill>
              </a:rPr>
              <a:t>7</a:t>
            </a:r>
            <a:r>
              <a:rPr lang="en-CA" dirty="0" smtClean="0">
                <a:solidFill>
                  <a:srgbClr val="FFC000"/>
                </a:solidFill>
              </a:rPr>
              <a:t> With </a:t>
            </a:r>
            <a:r>
              <a:rPr lang="en-CA" dirty="0" smtClean="0">
                <a:solidFill>
                  <a:srgbClr val="FFC000"/>
                </a:solidFill>
              </a:rPr>
              <a:t>wonder and surprises.</a:t>
            </a:r>
          </a:p>
          <a:p>
            <a:pPr>
              <a:buNone/>
            </a:pPr>
            <a:r>
              <a:rPr lang="en-CA" dirty="0" smtClean="0">
                <a:solidFill>
                  <a:srgbClr val="C00000"/>
                </a:solidFill>
              </a:rPr>
              <a:t>5</a:t>
            </a:r>
            <a:r>
              <a:rPr lang="en-CA" dirty="0" smtClean="0">
                <a:solidFill>
                  <a:srgbClr val="FFC000"/>
                </a:solidFill>
              </a:rPr>
              <a:t> But </a:t>
            </a:r>
            <a:r>
              <a:rPr lang="en-CA" dirty="0" smtClean="0">
                <a:solidFill>
                  <a:srgbClr val="FFC000"/>
                </a:solidFill>
              </a:rPr>
              <a:t>only good ones.</a:t>
            </a:r>
            <a:endParaRPr lang="en-CA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Limerick</a:t>
            </a:r>
            <a:endParaRPr lang="en-CA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dirty="0" smtClean="0"/>
              <a:t>-</a:t>
            </a:r>
            <a:r>
              <a:rPr lang="en-CA" sz="2400" dirty="0" smtClean="0"/>
              <a:t>short and funny</a:t>
            </a:r>
          </a:p>
          <a:p>
            <a:r>
              <a:rPr lang="en-CA" sz="2400" dirty="0" smtClean="0"/>
              <a:t>-5 lines</a:t>
            </a:r>
          </a:p>
          <a:p>
            <a:r>
              <a:rPr lang="en-CA" sz="2400" dirty="0" smtClean="0"/>
              <a:t>-lines  A, B and E rhyme with 7 to 10 syllables</a:t>
            </a:r>
          </a:p>
          <a:p>
            <a:r>
              <a:rPr lang="en-CA" sz="2400" dirty="0" smtClean="0"/>
              <a:t>-lines C and D rhyme with 5 to 7 syllables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9</a:t>
            </a:r>
            <a:r>
              <a:rPr lang="en-CA" dirty="0" smtClean="0"/>
              <a:t>   There </a:t>
            </a:r>
            <a:r>
              <a:rPr lang="en-CA" dirty="0" smtClean="0"/>
              <a:t>was a young lady from Leeds</a:t>
            </a: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8</a:t>
            </a:r>
            <a:r>
              <a:rPr lang="en-CA" dirty="0" smtClean="0"/>
              <a:t>   Who </a:t>
            </a:r>
            <a:r>
              <a:rPr lang="en-CA" dirty="0" smtClean="0"/>
              <a:t>swallowed a package of seeds.</a:t>
            </a:r>
          </a:p>
          <a:p>
            <a:pPr>
              <a:buNone/>
            </a:pPr>
            <a:r>
              <a:rPr lang="en-CA" dirty="0" smtClean="0">
                <a:solidFill>
                  <a:srgbClr val="FFFF00"/>
                </a:solidFill>
              </a:rPr>
              <a:t>6</a:t>
            </a:r>
            <a:r>
              <a:rPr lang="en-CA" dirty="0" smtClean="0"/>
              <a:t>   Now </a:t>
            </a:r>
            <a:r>
              <a:rPr lang="en-CA" dirty="0" smtClean="0"/>
              <a:t>this sorry young lass</a:t>
            </a:r>
          </a:p>
          <a:p>
            <a:pPr>
              <a:buNone/>
            </a:pPr>
            <a:r>
              <a:rPr lang="en-CA" dirty="0" smtClean="0">
                <a:solidFill>
                  <a:srgbClr val="FFFF00"/>
                </a:solidFill>
              </a:rPr>
              <a:t>6</a:t>
            </a:r>
            <a:r>
              <a:rPr lang="en-CA" dirty="0" smtClean="0"/>
              <a:t>   Is </a:t>
            </a:r>
            <a:r>
              <a:rPr lang="en-CA" dirty="0" smtClean="0"/>
              <a:t>quite covered in grass,</a:t>
            </a: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9</a:t>
            </a:r>
            <a:r>
              <a:rPr lang="en-CA" dirty="0" smtClean="0"/>
              <a:t>   But </a:t>
            </a:r>
            <a:r>
              <a:rPr lang="en-CA" dirty="0" smtClean="0"/>
              <a:t>has all the tomatoes she needs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Couplet</a:t>
            </a:r>
            <a:endParaRPr lang="en-CA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en-CA" sz="3200" dirty="0" smtClean="0"/>
              <a:t>-usually 14 lines</a:t>
            </a:r>
          </a:p>
          <a:p>
            <a:r>
              <a:rPr lang="en-CA" sz="3200" dirty="0" smtClean="0"/>
              <a:t>-can be all couplets</a:t>
            </a:r>
          </a:p>
          <a:p>
            <a:r>
              <a:rPr lang="en-CA" sz="3200" dirty="0" smtClean="0"/>
              <a:t>-in sonnet last two lines important and rhyme</a:t>
            </a:r>
          </a:p>
          <a:p>
            <a:r>
              <a:rPr lang="en-CA" sz="3200" dirty="0" smtClean="0"/>
              <a:t>-seen in Shakespeare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It doesn't take much, but more than a </a:t>
            </a:r>
            <a:r>
              <a:rPr lang="en-CA" i="1" dirty="0" smtClean="0"/>
              <a:t>little,</a:t>
            </a:r>
          </a:p>
          <a:p>
            <a:r>
              <a:rPr lang="en-CA" dirty="0" smtClean="0"/>
              <a:t>to reach out and solve sin's </a:t>
            </a:r>
            <a:r>
              <a:rPr lang="en-CA" i="1" dirty="0" smtClean="0"/>
              <a:t>riddle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 sadness and pain that blankets this </a:t>
            </a:r>
            <a:r>
              <a:rPr lang="en-CA" i="1" dirty="0" smtClean="0"/>
              <a:t>Earth</a:t>
            </a:r>
            <a:r>
              <a:rPr lang="en-CA" dirty="0" smtClean="0"/>
              <a:t>,</a:t>
            </a:r>
          </a:p>
          <a:p>
            <a:r>
              <a:rPr lang="en-CA" dirty="0" smtClean="0"/>
              <a:t>will Never be as strong as Jesus' </a:t>
            </a:r>
            <a:r>
              <a:rPr lang="en-CA" i="1" dirty="0" smtClean="0"/>
              <a:t>Birth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God, we know that we're Never </a:t>
            </a:r>
            <a:r>
              <a:rPr lang="en-CA" i="1" dirty="0" smtClean="0"/>
              <a:t>Alone</a:t>
            </a:r>
            <a:r>
              <a:rPr lang="en-CA" dirty="0" smtClean="0"/>
              <a:t>,</a:t>
            </a:r>
          </a:p>
          <a:p>
            <a:r>
              <a:rPr lang="en-CA" dirty="0" smtClean="0"/>
              <a:t>so let us be Filled, your Holy Spirit in our every </a:t>
            </a:r>
            <a:r>
              <a:rPr lang="en-CA" i="1" dirty="0" smtClean="0"/>
              <a:t>bone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You are the Faith and Hope and </a:t>
            </a:r>
            <a:r>
              <a:rPr lang="en-CA" i="1" dirty="0" smtClean="0"/>
              <a:t>Love</a:t>
            </a:r>
            <a:r>
              <a:rPr lang="en-CA" dirty="0" smtClean="0"/>
              <a:t>,</a:t>
            </a:r>
          </a:p>
          <a:p>
            <a:r>
              <a:rPr lang="en-CA" dirty="0" smtClean="0"/>
              <a:t>and let us share it, straight from </a:t>
            </a:r>
            <a:r>
              <a:rPr lang="en-CA" i="1" dirty="0" smtClean="0"/>
              <a:t>Above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Rhymes</a:t>
            </a:r>
            <a:endParaRPr lang="en-CA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endParaRPr lang="en-CA" dirty="0" smtClean="0"/>
          </a:p>
          <a:p>
            <a:r>
              <a:rPr lang="en-CA" sz="2800" dirty="0" smtClean="0"/>
              <a:t>-rhyming pattern</a:t>
            </a:r>
          </a:p>
          <a:p>
            <a:r>
              <a:rPr lang="en-CA" sz="2800" dirty="0" smtClean="0"/>
              <a:t>-more free in style</a:t>
            </a:r>
          </a:p>
          <a:p>
            <a:r>
              <a:rPr lang="en-CA" sz="2800" dirty="0" smtClean="0"/>
              <a:t>-all words can rhyme or alternate lines can rhyme</a:t>
            </a:r>
          </a:p>
          <a:p>
            <a:r>
              <a:rPr lang="en-CA" sz="2800" dirty="0" smtClean="0"/>
              <a:t>-usually small paragraphs</a:t>
            </a:r>
          </a:p>
          <a:p>
            <a:r>
              <a:rPr lang="en-CA" sz="2800" dirty="0" smtClean="0"/>
              <a:t>-can be long or short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solidFill>
                  <a:srgbClr val="00FF00"/>
                </a:solidFill>
              </a:rPr>
              <a:t>Mary, </a:t>
            </a:r>
            <a:r>
              <a:rPr lang="en-CA" dirty="0" smtClean="0">
                <a:solidFill>
                  <a:srgbClr val="00FF00"/>
                </a:solidFill>
              </a:rPr>
              <a:t>Mary quite contrary,</a:t>
            </a:r>
          </a:p>
          <a:p>
            <a:pPr>
              <a:buNone/>
            </a:pPr>
            <a:r>
              <a:rPr lang="en-CA" dirty="0" smtClean="0">
                <a:solidFill>
                  <a:srgbClr val="00FF00"/>
                </a:solidFill>
              </a:rPr>
              <a:t>How does your garden grow?</a:t>
            </a:r>
          </a:p>
          <a:p>
            <a:pPr>
              <a:buNone/>
            </a:pPr>
            <a:r>
              <a:rPr lang="en-CA" dirty="0" smtClean="0">
                <a:solidFill>
                  <a:srgbClr val="00FF00"/>
                </a:solidFill>
              </a:rPr>
              <a:t>With silver bells and </a:t>
            </a:r>
            <a:r>
              <a:rPr lang="en-CA" dirty="0" smtClean="0">
                <a:solidFill>
                  <a:srgbClr val="00FF00"/>
                </a:solidFill>
              </a:rPr>
              <a:t>cockle shells</a:t>
            </a:r>
            <a:endParaRPr lang="en-CA" dirty="0" smtClean="0">
              <a:solidFill>
                <a:srgbClr val="00FF00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00FF00"/>
                </a:solidFill>
              </a:rPr>
              <a:t>And pretty maids all in a row.</a:t>
            </a:r>
            <a:endParaRPr lang="en-CA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Free Verse</a:t>
            </a:r>
            <a:endParaRPr lang="en-CA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sz="3600" dirty="0" smtClean="0"/>
              <a:t>no metrical pattern </a:t>
            </a:r>
          </a:p>
          <a:p>
            <a:pPr>
              <a:buFontTx/>
              <a:buChar char="-"/>
            </a:pPr>
            <a:r>
              <a:rPr lang="en-CA" sz="3600" dirty="0" smtClean="0"/>
              <a:t>can rhyme but does not have to</a:t>
            </a:r>
          </a:p>
          <a:p>
            <a:pPr>
              <a:buFontTx/>
              <a:buChar char="-"/>
            </a:pPr>
            <a:r>
              <a:rPr lang="en-CA" sz="3600" dirty="0" smtClean="0"/>
              <a:t> open for creativity</a:t>
            </a:r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r>
              <a:rPr lang="en-CA" sz="2400" dirty="0" smtClean="0">
                <a:solidFill>
                  <a:srgbClr val="FF66FF"/>
                </a:solidFill>
              </a:rPr>
              <a:t>After </a:t>
            </a:r>
            <a:r>
              <a:rPr lang="en-CA" sz="2400" dirty="0" smtClean="0">
                <a:solidFill>
                  <a:srgbClr val="FF66FF"/>
                </a:solidFill>
              </a:rPr>
              <a:t>the Sea-Ship—after the whistling winds;</a:t>
            </a:r>
          </a:p>
          <a:p>
            <a:pPr>
              <a:buNone/>
            </a:pPr>
            <a:r>
              <a:rPr lang="en-CA" sz="2400" dirty="0" smtClean="0">
                <a:solidFill>
                  <a:srgbClr val="FF66FF"/>
                </a:solidFill>
              </a:rPr>
              <a:t>After </a:t>
            </a:r>
            <a:r>
              <a:rPr lang="en-CA" sz="2400" dirty="0" smtClean="0">
                <a:solidFill>
                  <a:srgbClr val="FF66FF"/>
                </a:solidFill>
              </a:rPr>
              <a:t>the white-gray sails, taut to their spars and ropes,</a:t>
            </a:r>
          </a:p>
          <a:p>
            <a:pPr>
              <a:buNone/>
            </a:pPr>
            <a:r>
              <a:rPr lang="en-CA" sz="2400" dirty="0" smtClean="0">
                <a:solidFill>
                  <a:srgbClr val="FF66FF"/>
                </a:solidFill>
              </a:rPr>
              <a:t>Below</a:t>
            </a:r>
            <a:r>
              <a:rPr lang="en-CA" sz="2400" dirty="0" smtClean="0">
                <a:solidFill>
                  <a:srgbClr val="FF66FF"/>
                </a:solidFill>
              </a:rPr>
              <a:t>, a myriad, myriad waves, hastening, lifting up their necks,</a:t>
            </a:r>
          </a:p>
          <a:p>
            <a:pPr>
              <a:buNone/>
            </a:pPr>
            <a:r>
              <a:rPr lang="en-CA" sz="2400" dirty="0" smtClean="0">
                <a:solidFill>
                  <a:srgbClr val="FF66FF"/>
                </a:solidFill>
              </a:rPr>
              <a:t>Tending </a:t>
            </a:r>
            <a:r>
              <a:rPr lang="en-CA" sz="2400" dirty="0" smtClean="0">
                <a:solidFill>
                  <a:srgbClr val="FF66FF"/>
                </a:solidFill>
              </a:rPr>
              <a:t>in ceaseless flow toward the track of the ship.</a:t>
            </a:r>
            <a:endParaRPr lang="en-CA" sz="24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544</Words>
  <Application>Microsoft Office PowerPoint</Application>
  <PresentationFormat>On-screen Show (4:3)</PresentationFormat>
  <Paragraphs>142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Poetry </vt:lpstr>
      <vt:lpstr>What do you think about when you hear the word Poetry?</vt:lpstr>
      <vt:lpstr>Poetry is...</vt:lpstr>
      <vt:lpstr>Types of Poetry...</vt:lpstr>
      <vt:lpstr>Haiku</vt:lpstr>
      <vt:lpstr>Limerick</vt:lpstr>
      <vt:lpstr>Couplet</vt:lpstr>
      <vt:lpstr>Rhymes</vt:lpstr>
      <vt:lpstr>Free Verse</vt:lpstr>
      <vt:lpstr>Imagery</vt:lpstr>
      <vt:lpstr>Lyric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user</dc:creator>
  <cp:lastModifiedBy>user</cp:lastModifiedBy>
  <cp:revision>22</cp:revision>
  <dcterms:created xsi:type="dcterms:W3CDTF">2012-11-08T03:38:53Z</dcterms:created>
  <dcterms:modified xsi:type="dcterms:W3CDTF">2012-11-08T05:01:57Z</dcterms:modified>
</cp:coreProperties>
</file>